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naver.com/chgy2131/222456031745" TargetMode="External"/><Relationship Id="rId3" Type="http://schemas.openxmlformats.org/officeDocument/2006/relationships/hyperlink" Target="https://blog.naver.com/chgy2131/222449223608" TargetMode="External"/><Relationship Id="rId4" Type="http://schemas.openxmlformats.org/officeDocument/2006/relationships/hyperlink" Target="https://www.tomshardware.com/how-to/raspberry-pi-facial-recognition" TargetMode="External"/><Relationship Id="rId5" Type="http://schemas.openxmlformats.org/officeDocument/2006/relationships/hyperlink" Target="https://github.com/dldudcks1779/Mask-Detector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제목 1"/>
          <p:cNvSpPr txBox="1"/>
          <p:nvPr>
            <p:ph type="ctrTitle"/>
          </p:nvPr>
        </p:nvSpPr>
        <p:spPr>
          <a:xfrm>
            <a:off x="1524000" y="1391095"/>
            <a:ext cx="9144000" cy="2387601"/>
          </a:xfrm>
          <a:prstGeom prst="rect">
            <a:avLst/>
          </a:prstGeom>
        </p:spPr>
        <p:txBody>
          <a:bodyPr anchor="ctr"/>
          <a:lstStyle>
            <a:lvl1pPr>
              <a:defRPr sz="5600"/>
            </a:lvl1pPr>
          </a:lstStyle>
          <a:p>
            <a:pPr/>
            <a:r>
              <a:t>저전력 마스크 착용 감지 자동문</a:t>
            </a:r>
          </a:p>
        </p:txBody>
      </p:sp>
      <p:sp>
        <p:nvSpPr>
          <p:cNvPr id="95" name="부제목 2"/>
          <p:cNvSpPr txBox="1"/>
          <p:nvPr>
            <p:ph type="subTitle" sz="quarter" idx="1"/>
          </p:nvPr>
        </p:nvSpPr>
        <p:spPr>
          <a:xfrm>
            <a:off x="1524000" y="4277169"/>
            <a:ext cx="9144000" cy="1655762"/>
          </a:xfrm>
          <a:prstGeom prst="rect">
            <a:avLst/>
          </a:prstGeom>
        </p:spPr>
        <p:txBody>
          <a:bodyPr anchor="ctr"/>
          <a:lstStyle/>
          <a:p>
            <a:pPr>
              <a:defRPr b="1"/>
            </a:pPr>
            <a:r>
              <a:t>가반</a:t>
            </a:r>
            <a:r>
              <a:t> - 9</a:t>
            </a:r>
            <a:r>
              <a:t>팀</a:t>
            </a:r>
            <a:r>
              <a:t> </a:t>
            </a:r>
          </a:p>
          <a:p>
            <a:pPr>
              <a:defRPr b="1"/>
            </a:pPr>
            <a:r>
              <a:t>허기욱 20150354, 정윤성 20170395, 임세윤 20213088</a:t>
            </a:r>
          </a:p>
        </p:txBody>
      </p:sp>
      <p:sp>
        <p:nvSpPr>
          <p:cNvPr id="96" name="직사각형"/>
          <p:cNvSpPr/>
          <p:nvPr/>
        </p:nvSpPr>
        <p:spPr>
          <a:xfrm>
            <a:off x="-228600" y="6269434"/>
            <a:ext cx="12649200" cy="69850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G_9834.JPG" descr="IMG_9834.JPG"/>
          <p:cNvPicPr>
            <a:picLocks noChangeAspect="1"/>
          </p:cNvPicPr>
          <p:nvPr/>
        </p:nvPicPr>
        <p:blipFill>
          <a:blip r:embed="rId2">
            <a:alphaModFix amt="44726"/>
            <a:extLst/>
          </a:blip>
          <a:stretch>
            <a:fillRect/>
          </a:stretch>
        </p:blipFill>
        <p:spPr>
          <a:xfrm>
            <a:off x="-81280" y="-83004"/>
            <a:ext cx="12356652" cy="8237767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제목 1"/>
          <p:cNvSpPr txBox="1"/>
          <p:nvPr>
            <p:ph type="title"/>
          </p:nvPr>
        </p:nvSpPr>
        <p:spPr>
          <a:xfrm>
            <a:off x="838200" y="38544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Aim &amp; Background</a:t>
            </a:r>
          </a:p>
        </p:txBody>
      </p:sp>
      <p:sp>
        <p:nvSpPr>
          <p:cNvPr id="100" name="내용 개체 틀 2"/>
          <p:cNvSpPr txBox="1"/>
          <p:nvPr>
            <p:ph type="body" idx="1"/>
          </p:nvPr>
        </p:nvSpPr>
        <p:spPr>
          <a:xfrm>
            <a:off x="838200" y="1561465"/>
            <a:ext cx="10515600" cy="4351338"/>
          </a:xfrm>
          <a:prstGeom prst="rect">
            <a:avLst/>
          </a:prstGeom>
          <a:solidFill>
            <a:srgbClr val="FFFFFF">
              <a:alpha val="87365"/>
            </a:srgbClr>
          </a:solidFill>
          <a:ln>
            <a:solidFill>
              <a:schemeClr val="accent1">
                <a:alpha val="87365"/>
              </a:schemeClr>
            </a:solidFill>
            <a:miter lim="800000"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</a:p>
        </p:txBody>
      </p:sp>
      <p:sp>
        <p:nvSpPr>
          <p:cNvPr id="101" name="직사각형"/>
          <p:cNvSpPr/>
          <p:nvPr/>
        </p:nvSpPr>
        <p:spPr>
          <a:xfrm>
            <a:off x="-228600" y="6345634"/>
            <a:ext cx="12649200" cy="69850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02" name="스크린샷 2021-12-02 오전 12.04.27.png" descr="스크린샷 2021-12-02 오전 12.04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1574" y="1967002"/>
            <a:ext cx="5058293" cy="318131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위드코로나로 인한 바이러스 재확산…"/>
          <p:cNvSpPr txBox="1"/>
          <p:nvPr/>
        </p:nvSpPr>
        <p:spPr>
          <a:xfrm>
            <a:off x="921321" y="1860608"/>
            <a:ext cx="1901378" cy="339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/>
            </a:pPr>
            <a:r>
              <a:t>위드코로나로 인한 바이러스 재확산</a:t>
            </a:r>
          </a:p>
          <a:p>
            <a:pPr>
              <a:defRPr sz="2300"/>
            </a:pPr>
          </a:p>
          <a:p>
            <a:pPr>
              <a:defRPr sz="2300"/>
            </a:pPr>
            <a:r>
              <a:t>출입관리인력 요구</a:t>
            </a:r>
          </a:p>
          <a:p>
            <a:pPr>
              <a:defRPr sz="2300"/>
            </a:pPr>
          </a:p>
          <a:p>
            <a:pPr>
              <a:defRPr sz="2300"/>
            </a:pPr>
            <a:r>
              <a:t>새로운 시스템 도입 비용</a:t>
            </a:r>
          </a:p>
        </p:txBody>
      </p:sp>
      <p:sp>
        <p:nvSpPr>
          <p:cNvPr id="104" name="마스크 착용의 중요성…"/>
          <p:cNvSpPr txBox="1"/>
          <p:nvPr/>
        </p:nvSpPr>
        <p:spPr>
          <a:xfrm>
            <a:off x="3922923" y="1993272"/>
            <a:ext cx="2720136" cy="3373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/>
            </a:pPr>
            <a:r>
              <a:t>마스크 착용의 중요성</a:t>
            </a:r>
          </a:p>
          <a:p>
            <a:pPr>
              <a:defRPr sz="2300"/>
            </a:pPr>
          </a:p>
          <a:p>
            <a:pPr>
              <a:defRPr sz="2300"/>
            </a:pPr>
          </a:p>
          <a:p>
            <a:pPr>
              <a:defRPr sz="2300"/>
            </a:pPr>
          </a:p>
          <a:p>
            <a:pPr>
              <a:defRPr sz="2300"/>
            </a:pPr>
            <a:r>
              <a:t>무인 시스템 가능</a:t>
            </a:r>
          </a:p>
          <a:p>
            <a:pPr>
              <a:defRPr sz="2300"/>
            </a:pPr>
          </a:p>
          <a:p>
            <a:pPr>
              <a:defRPr sz="2300"/>
            </a:pPr>
          </a:p>
          <a:p>
            <a:pPr>
              <a:defRPr sz="2300"/>
            </a:pPr>
            <a:r>
              <a:t>도입과정 간소화와</a:t>
            </a:r>
          </a:p>
          <a:p>
            <a:pPr>
              <a:defRPr sz="2300"/>
            </a:pPr>
            <a:r>
              <a:t>비용 절감</a:t>
            </a:r>
          </a:p>
        </p:txBody>
      </p:sp>
      <p:grpSp>
        <p:nvGrpSpPr>
          <p:cNvPr id="107" name="직사각형 4"/>
          <p:cNvGrpSpPr/>
          <p:nvPr/>
        </p:nvGrpSpPr>
        <p:grpSpPr>
          <a:xfrm>
            <a:off x="6850012" y="1986143"/>
            <a:ext cx="4129742" cy="3076740"/>
            <a:chOff x="0" y="0"/>
            <a:chExt cx="4129740" cy="3076739"/>
          </a:xfrm>
        </p:grpSpPr>
        <p:sp>
          <p:nvSpPr>
            <p:cNvPr id="105" name="대표 그림"/>
            <p:cNvSpPr/>
            <p:nvPr/>
          </p:nvSpPr>
          <p:spPr>
            <a:xfrm>
              <a:off x="722750" y="1319070"/>
              <a:ext cx="25229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대표 그림</a:t>
              </a:r>
            </a:p>
          </p:txBody>
        </p:sp>
        <p:pic>
          <p:nvPicPr>
            <p:cNvPr id="106" name="IMG_9835.GIF" descr="IMG_9835.GI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129741" cy="3076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화살표"/>
          <p:cNvSpPr/>
          <p:nvPr/>
        </p:nvSpPr>
        <p:spPr>
          <a:xfrm>
            <a:off x="3032827" y="2133600"/>
            <a:ext cx="670770" cy="197396"/>
          </a:xfrm>
          <a:prstGeom prst="rightArrow">
            <a:avLst>
              <a:gd name="adj1" fmla="val 32000"/>
              <a:gd name="adj2" fmla="val 188325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" name="화살표"/>
          <p:cNvSpPr/>
          <p:nvPr/>
        </p:nvSpPr>
        <p:spPr>
          <a:xfrm>
            <a:off x="3032827" y="4669705"/>
            <a:ext cx="670770" cy="197397"/>
          </a:xfrm>
          <a:prstGeom prst="rightArrow">
            <a:avLst>
              <a:gd name="adj1" fmla="val 32000"/>
              <a:gd name="adj2" fmla="val 188325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" name="화살표"/>
          <p:cNvSpPr/>
          <p:nvPr/>
        </p:nvSpPr>
        <p:spPr>
          <a:xfrm>
            <a:off x="3032827" y="3458963"/>
            <a:ext cx="670770" cy="197396"/>
          </a:xfrm>
          <a:prstGeom prst="rightArrow">
            <a:avLst>
              <a:gd name="adj1" fmla="val 32000"/>
              <a:gd name="adj2" fmla="val 188325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Contents</a:t>
            </a:r>
          </a:p>
        </p:txBody>
      </p:sp>
      <p:sp>
        <p:nvSpPr>
          <p:cNvPr id="113" name="직사각형"/>
          <p:cNvSpPr/>
          <p:nvPr/>
        </p:nvSpPr>
        <p:spPr>
          <a:xfrm>
            <a:off x="-228600" y="6315075"/>
            <a:ext cx="12649200" cy="698500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1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2959" t="1526" r="37340" b="41037"/>
          <a:stretch>
            <a:fillRect/>
          </a:stretch>
        </p:blipFill>
        <p:spPr>
          <a:xfrm>
            <a:off x="299683" y="2215036"/>
            <a:ext cx="5761876" cy="2995517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ㅇ"/>
          <p:cNvSpPr/>
          <p:nvPr/>
        </p:nvSpPr>
        <p:spPr>
          <a:xfrm>
            <a:off x="4388355" y="2519579"/>
            <a:ext cx="2176775" cy="1103632"/>
          </a:xfrm>
          <a:prstGeom prst="rect">
            <a:avLst/>
          </a:prstGeom>
          <a:solidFill>
            <a:srgbClr val="FFFFFF">
              <a:alpha val="0"/>
            </a:srgbClr>
          </a:solidFill>
          <a:ln w="25400">
            <a:solidFill>
              <a:schemeClr val="accent1">
                <a:alpha val="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lnSpc>
                <a:spcPct val="90000"/>
              </a:lnSpc>
              <a:spcBef>
                <a:spcPts val="1000"/>
              </a:spcBef>
              <a:defRPr b="1" sz="2400"/>
            </a:lvl1pPr>
          </a:lstStyle>
          <a:p>
            <a:pPr/>
            <a:r>
              <a:t>ㅇ</a:t>
            </a:r>
          </a:p>
        </p:txBody>
      </p:sp>
      <p:sp>
        <p:nvSpPr>
          <p:cNvPr id="116" name="화살표"/>
          <p:cNvSpPr/>
          <p:nvPr/>
        </p:nvSpPr>
        <p:spPr>
          <a:xfrm>
            <a:off x="4132103" y="3872946"/>
            <a:ext cx="467849" cy="167559"/>
          </a:xfrm>
          <a:prstGeom prst="rightArrow">
            <a:avLst>
              <a:gd name="adj1" fmla="val 32000"/>
              <a:gd name="adj2" fmla="val 188325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" name="화살표"/>
          <p:cNvSpPr/>
          <p:nvPr/>
        </p:nvSpPr>
        <p:spPr>
          <a:xfrm>
            <a:off x="2371641" y="2848299"/>
            <a:ext cx="373491" cy="167559"/>
          </a:xfrm>
          <a:prstGeom prst="rightArrow">
            <a:avLst>
              <a:gd name="adj1" fmla="val 45270"/>
              <a:gd name="adj2" fmla="val 123434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8" name="화살표"/>
          <p:cNvSpPr/>
          <p:nvPr/>
        </p:nvSpPr>
        <p:spPr>
          <a:xfrm rot="20271639">
            <a:off x="2093627" y="4277527"/>
            <a:ext cx="472513" cy="167559"/>
          </a:xfrm>
          <a:prstGeom prst="rightArrow">
            <a:avLst>
              <a:gd name="adj1" fmla="val 32000"/>
              <a:gd name="adj2" fmla="val 188325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9" name="화살표"/>
          <p:cNvSpPr/>
          <p:nvPr/>
        </p:nvSpPr>
        <p:spPr>
          <a:xfrm rot="5400000">
            <a:off x="3214977" y="3314537"/>
            <a:ext cx="328107" cy="135681"/>
          </a:xfrm>
          <a:prstGeom prst="rightArrow">
            <a:avLst>
              <a:gd name="adj1" fmla="val 32000"/>
              <a:gd name="adj2" fmla="val 146631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0" name="직사각형"/>
          <p:cNvSpPr/>
          <p:nvPr/>
        </p:nvSpPr>
        <p:spPr>
          <a:xfrm>
            <a:off x="703267" y="2330966"/>
            <a:ext cx="1674524" cy="1202225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  <a:alpha val="10717"/>
                </a:schemeClr>
              </a:gs>
              <a:gs pos="50000">
                <a:srgbClr val="FFD58D">
                  <a:alpha val="10717"/>
                </a:srgbClr>
              </a:gs>
              <a:gs pos="100000">
                <a:schemeClr val="accent4">
                  <a:hueOff val="-362075"/>
                  <a:lumOff val="23565"/>
                  <a:alpha val="10717"/>
                </a:schemeClr>
              </a:gs>
            </a:gsLst>
            <a:lin ang="5400000"/>
          </a:gradFill>
          <a:ln w="6350">
            <a:solidFill>
              <a:schemeClr val="accent4">
                <a:alpha val="10717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1" name="마스크 착용/ 미착용 데이터 학습"/>
          <p:cNvSpPr txBox="1"/>
          <p:nvPr/>
        </p:nvSpPr>
        <p:spPr>
          <a:xfrm>
            <a:off x="6405376" y="1153007"/>
            <a:ext cx="4710145" cy="579058"/>
          </a:xfrm>
          <a:prstGeom prst="rect">
            <a:avLst/>
          </a:prstGeom>
          <a:solidFill>
            <a:srgbClr val="FFFFFF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/>
            </a:lvl1pPr>
          </a:lstStyle>
          <a:p>
            <a:pPr/>
            <a:r>
              <a:t>마스크 착용/ 미착용 데이터 학습</a:t>
            </a:r>
          </a:p>
        </p:txBody>
      </p:sp>
      <p:sp>
        <p:nvSpPr>
          <p:cNvPr id="122" name="Dataset 구축"/>
          <p:cNvSpPr txBox="1"/>
          <p:nvPr/>
        </p:nvSpPr>
        <p:spPr>
          <a:xfrm>
            <a:off x="7703152" y="2101062"/>
            <a:ext cx="2114595" cy="579058"/>
          </a:xfrm>
          <a:prstGeom prst="rect">
            <a:avLst/>
          </a:prstGeom>
          <a:solidFill>
            <a:srgbClr val="FFFFFF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/>
            </a:lvl1pPr>
          </a:lstStyle>
          <a:p>
            <a:pPr/>
            <a:r>
              <a:t>Dataset 구축</a:t>
            </a:r>
          </a:p>
        </p:txBody>
      </p:sp>
      <p:sp>
        <p:nvSpPr>
          <p:cNvPr id="123" name="마스크 착용 여부 확인"/>
          <p:cNvSpPr txBox="1"/>
          <p:nvPr/>
        </p:nvSpPr>
        <p:spPr>
          <a:xfrm>
            <a:off x="7131198" y="4117644"/>
            <a:ext cx="3258501" cy="579058"/>
          </a:xfrm>
          <a:prstGeom prst="rect">
            <a:avLst/>
          </a:prstGeom>
          <a:solidFill>
            <a:srgbClr val="FFFFFF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/>
            </a:lvl1pPr>
          </a:lstStyle>
          <a:p>
            <a:pPr/>
            <a:r>
              <a:t>마스크 착용 여부 확인</a:t>
            </a:r>
          </a:p>
        </p:txBody>
      </p:sp>
      <p:sp>
        <p:nvSpPr>
          <p:cNvPr id="124" name="연결된 웹캠 영상 전달"/>
          <p:cNvSpPr txBox="1"/>
          <p:nvPr/>
        </p:nvSpPr>
        <p:spPr>
          <a:xfrm>
            <a:off x="7131198" y="3109353"/>
            <a:ext cx="3258501" cy="579058"/>
          </a:xfrm>
          <a:prstGeom prst="rect">
            <a:avLst/>
          </a:prstGeom>
          <a:solidFill>
            <a:srgbClr val="FFFFFF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/>
            </a:lvl1pPr>
          </a:lstStyle>
          <a:p>
            <a:pPr/>
            <a:r>
              <a:t>연결된 웹캠 영상 전달</a:t>
            </a:r>
          </a:p>
        </p:txBody>
      </p:sp>
      <p:sp>
        <p:nvSpPr>
          <p:cNvPr id="125" name="자동문 제어"/>
          <p:cNvSpPr txBox="1"/>
          <p:nvPr/>
        </p:nvSpPr>
        <p:spPr>
          <a:xfrm>
            <a:off x="7857019" y="5125935"/>
            <a:ext cx="1806858" cy="579058"/>
          </a:xfrm>
          <a:prstGeom prst="rect">
            <a:avLst/>
          </a:prstGeom>
          <a:solidFill>
            <a:srgbClr val="FFFFFF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/>
            </a:lvl1pPr>
          </a:lstStyle>
          <a:p>
            <a:pPr/>
            <a:r>
              <a:t>자동문 제어</a:t>
            </a:r>
          </a:p>
        </p:txBody>
      </p:sp>
      <p:sp>
        <p:nvSpPr>
          <p:cNvPr id="126" name="dataset"/>
          <p:cNvSpPr txBox="1"/>
          <p:nvPr/>
        </p:nvSpPr>
        <p:spPr>
          <a:xfrm>
            <a:off x="2948849" y="2743483"/>
            <a:ext cx="860362" cy="37719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"/>
          <p:cNvSpPr/>
          <p:nvPr/>
        </p:nvSpPr>
        <p:spPr>
          <a:xfrm>
            <a:off x="-228600" y="6315075"/>
            <a:ext cx="12649200" cy="698500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9" name="Raspberry Pi 4…"/>
          <p:cNvSpPr txBox="1"/>
          <p:nvPr/>
        </p:nvSpPr>
        <p:spPr>
          <a:xfrm>
            <a:off x="413696" y="4354829"/>
            <a:ext cx="273404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Raspberry Pi 4</a:t>
            </a:r>
          </a:p>
          <a:p>
            <a:pPr algn="ctr"/>
            <a:r>
              <a:t>Rasberry Pi OS 10 Buster</a:t>
            </a:r>
          </a:p>
        </p:txBody>
      </p:sp>
      <p:pic>
        <p:nvPicPr>
          <p:cNvPr id="13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944" y="1825343"/>
            <a:ext cx="1875549" cy="236911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OpenCV 4.1"/>
          <p:cNvSpPr txBox="1"/>
          <p:nvPr/>
        </p:nvSpPr>
        <p:spPr>
          <a:xfrm>
            <a:off x="10015737" y="4494529"/>
            <a:ext cx="136222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OpenCV 4.1</a:t>
            </a:r>
          </a:p>
        </p:txBody>
      </p:sp>
      <p:sp>
        <p:nvSpPr>
          <p:cNvPr id="132" name="Python 3.7"/>
          <p:cNvSpPr txBox="1"/>
          <p:nvPr/>
        </p:nvSpPr>
        <p:spPr>
          <a:xfrm>
            <a:off x="3998824" y="4494529"/>
            <a:ext cx="119713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Python 3.7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17393" t="0" r="17393" b="0"/>
          <a:stretch>
            <a:fillRect/>
          </a:stretch>
        </p:blipFill>
        <p:spPr>
          <a:xfrm>
            <a:off x="6451396" y="1943100"/>
            <a:ext cx="2484637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8144" y="1943100"/>
            <a:ext cx="2133601" cy="2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nsorflow-on-arm v2.1.0"/>
          <p:cNvSpPr txBox="1"/>
          <p:nvPr/>
        </p:nvSpPr>
        <p:spPr>
          <a:xfrm>
            <a:off x="6352184" y="4494529"/>
            <a:ext cx="268325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Tensorflow-on-arm v2.1.0</a:t>
            </a:r>
          </a:p>
        </p:txBody>
      </p:sp>
      <p:pic>
        <p:nvPicPr>
          <p:cNvPr id="136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35882" y="1836420"/>
            <a:ext cx="1921933" cy="236911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작업환경"/>
          <p:cNvSpPr txBox="1"/>
          <p:nvPr/>
        </p:nvSpPr>
        <p:spPr>
          <a:xfrm>
            <a:off x="1006250" y="632762"/>
            <a:ext cx="2760398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b="1" sz="4200"/>
            </a:lvl1pPr>
          </a:lstStyle>
          <a:p>
            <a:pPr/>
            <a:r>
              <a:t>작업환경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"/>
          <p:cNvSpPr/>
          <p:nvPr/>
        </p:nvSpPr>
        <p:spPr>
          <a:xfrm>
            <a:off x="-228600" y="6315075"/>
            <a:ext cx="12649200" cy="698500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4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4583" y="1524105"/>
            <a:ext cx="3725959" cy="2487212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기대효과"/>
          <p:cNvSpPr txBox="1"/>
          <p:nvPr/>
        </p:nvSpPr>
        <p:spPr>
          <a:xfrm>
            <a:off x="933484" y="672338"/>
            <a:ext cx="1949705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200"/>
            </a:lvl1pPr>
          </a:lstStyle>
          <a:p>
            <a:pPr/>
            <a:r>
              <a:t>기대효과</a:t>
            </a:r>
          </a:p>
        </p:txBody>
      </p:sp>
      <p:pic>
        <p:nvPicPr>
          <p:cNvPr id="14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6801" y="1467615"/>
            <a:ext cx="3466920" cy="2600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0" t="34219" r="0" b="0"/>
          <a:stretch>
            <a:fillRect/>
          </a:stretch>
        </p:blipFill>
        <p:spPr>
          <a:xfrm>
            <a:off x="112874" y="1586610"/>
            <a:ext cx="3590792" cy="236202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저비용"/>
          <p:cNvSpPr txBox="1"/>
          <p:nvPr/>
        </p:nvSpPr>
        <p:spPr>
          <a:xfrm>
            <a:off x="1559658" y="4219099"/>
            <a:ext cx="6973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저비용</a:t>
            </a:r>
          </a:p>
        </p:txBody>
      </p:sp>
      <p:sp>
        <p:nvSpPr>
          <p:cNvPr id="145" name="저전력"/>
          <p:cNvSpPr txBox="1"/>
          <p:nvPr/>
        </p:nvSpPr>
        <p:spPr>
          <a:xfrm>
            <a:off x="5428884" y="4219099"/>
            <a:ext cx="6973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저전력</a:t>
            </a:r>
          </a:p>
        </p:txBody>
      </p:sp>
      <p:sp>
        <p:nvSpPr>
          <p:cNvPr id="146" name="무인화"/>
          <p:cNvSpPr txBox="1"/>
          <p:nvPr/>
        </p:nvSpPr>
        <p:spPr>
          <a:xfrm>
            <a:off x="9711582" y="4219099"/>
            <a:ext cx="6973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무인화</a:t>
            </a:r>
          </a:p>
        </p:txBody>
      </p:sp>
      <p:pic>
        <p:nvPicPr>
          <p:cNvPr id="147" name="png-transparent-computer-icons-computer-software-intern-low-power-logo-computer-program-grass.png" descr="png-transparent-computer-icons-computer-software-intern-low-power-logo-computer-program-gras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38380" y="1524105"/>
            <a:ext cx="3878364" cy="248721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라즈베리파이 4GB    $55…"/>
          <p:cNvSpPr txBox="1"/>
          <p:nvPr/>
        </p:nvSpPr>
        <p:spPr>
          <a:xfrm>
            <a:off x="610014" y="4633276"/>
            <a:ext cx="2596645" cy="682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라즈베리파이 4GB    $55</a:t>
            </a:r>
          </a:p>
          <a:p>
            <a:pPr/>
            <a:r>
              <a:t>1080p 30f 캠         약 $30</a:t>
            </a:r>
          </a:p>
        </p:txBody>
      </p:sp>
      <p:sp>
        <p:nvSpPr>
          <p:cNvPr id="149" name="기타 부자재 등 Total $100 내외"/>
          <p:cNvSpPr txBox="1"/>
          <p:nvPr/>
        </p:nvSpPr>
        <p:spPr>
          <a:xfrm>
            <a:off x="447176" y="5520344"/>
            <a:ext cx="299101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기타 부자재 등 Total $100 내외</a:t>
            </a:r>
          </a:p>
        </p:txBody>
      </p:sp>
      <p:sp>
        <p:nvSpPr>
          <p:cNvPr id="150" name="라즈베리파이 Idle ~ Load…"/>
          <p:cNvSpPr txBox="1"/>
          <p:nvPr/>
        </p:nvSpPr>
        <p:spPr>
          <a:xfrm>
            <a:off x="4531698" y="4641279"/>
            <a:ext cx="2491729" cy="666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/>
            <a:r>
              <a:t>라즈베리파이 Idle ~ Load</a:t>
            </a:r>
          </a:p>
          <a:p>
            <a:pPr algn="ctr"/>
            <a:r>
              <a:t> 3~10W</a:t>
            </a:r>
          </a:p>
        </p:txBody>
      </p:sp>
      <p:sp>
        <p:nvSpPr>
          <p:cNvPr id="151" name="인건비"/>
          <p:cNvSpPr txBox="1"/>
          <p:nvPr/>
        </p:nvSpPr>
        <p:spPr>
          <a:xfrm>
            <a:off x="9488333" y="4780979"/>
            <a:ext cx="76087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인건비 </a:t>
            </a:r>
          </a:p>
        </p:txBody>
      </p:sp>
      <p:sp>
        <p:nvSpPr>
          <p:cNvPr id="152" name="화살표"/>
          <p:cNvSpPr/>
          <p:nvPr/>
        </p:nvSpPr>
        <p:spPr>
          <a:xfrm rot="5400000">
            <a:off x="10164891" y="4903231"/>
            <a:ext cx="328107" cy="135681"/>
          </a:xfrm>
          <a:prstGeom prst="rightArrow">
            <a:avLst>
              <a:gd name="adj1" fmla="val 32000"/>
              <a:gd name="adj2" fmla="val 146631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</a:t>
            </a:r>
          </a:p>
        </p:txBody>
      </p:sp>
      <p:sp>
        <p:nvSpPr>
          <p:cNvPr id="155" name="내용 개체 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https://blog.naver.com/chgy2131/222456031745</a:t>
            </a:r>
          </a:p>
          <a:p>
            <a:pP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https://blog.naver.com/chgy2131/222449223608</a:t>
            </a:r>
          </a:p>
          <a:p>
            <a:pP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https://www.tomshardware.com/how-to/raspberry-pi-facial-recognition</a:t>
            </a:r>
          </a:p>
          <a:p>
            <a:pP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https://github.com/dldudcks1779/Mask-Detector</a:t>
            </a:r>
          </a:p>
        </p:txBody>
      </p:sp>
      <p:sp>
        <p:nvSpPr>
          <p:cNvPr id="156" name="직사각형"/>
          <p:cNvSpPr/>
          <p:nvPr/>
        </p:nvSpPr>
        <p:spPr>
          <a:xfrm>
            <a:off x="-228600" y="6315075"/>
            <a:ext cx="12649200" cy="698500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Q&amp;A"/>
          <p:cNvSpPr txBox="1"/>
          <p:nvPr/>
        </p:nvSpPr>
        <p:spPr>
          <a:xfrm>
            <a:off x="5319788" y="4234242"/>
            <a:ext cx="1552424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5400"/>
            </a:lvl1pPr>
          </a:lstStyle>
          <a:p>
            <a:pPr/>
            <a:r>
              <a:t>Q&amp;A</a:t>
            </a:r>
          </a:p>
        </p:txBody>
      </p:sp>
      <p:sp>
        <p:nvSpPr>
          <p:cNvPr id="159" name="승인됨"/>
          <p:cNvSpPr/>
          <p:nvPr/>
        </p:nvSpPr>
        <p:spPr>
          <a:xfrm>
            <a:off x="5143500" y="2067631"/>
            <a:ext cx="1905001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